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56" r:id="rId3"/>
    <p:sldId id="260" r:id="rId4"/>
    <p:sldId id="259" r:id="rId5"/>
    <p:sldId id="258" r:id="rId6"/>
    <p:sldId id="257" r:id="rId7"/>
    <p:sldId id="265" r:id="rId8"/>
    <p:sldId id="261" r:id="rId9"/>
    <p:sldId id="262" r:id="rId10"/>
    <p:sldId id="263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467" autoAdjust="0"/>
    <p:restoredTop sz="98690" autoAdjust="0"/>
  </p:normalViewPr>
  <p:slideViewPr>
    <p:cSldViewPr>
      <p:cViewPr>
        <p:scale>
          <a:sx n="110" d="100"/>
          <a:sy n="110" d="100"/>
        </p:scale>
        <p:origin x="-858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F9188-BDA4-4C2A-BFCE-E1CD68DABB34}" type="datetimeFigureOut">
              <a:rPr lang="en-GB" smtClean="0"/>
              <a:t>11/05/2013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8F6EC-1BFF-4A3D-B492-F7EEC5698D9B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F9188-BDA4-4C2A-BFCE-E1CD68DABB34}" type="datetimeFigureOut">
              <a:rPr lang="en-GB" smtClean="0"/>
              <a:t>11/05/2013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8F6EC-1BFF-4A3D-B492-F7EEC5698D9B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F9188-BDA4-4C2A-BFCE-E1CD68DABB34}" type="datetimeFigureOut">
              <a:rPr lang="en-GB" smtClean="0"/>
              <a:t>11/05/2013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8F6EC-1BFF-4A3D-B492-F7EEC5698D9B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F9188-BDA4-4C2A-BFCE-E1CD68DABB34}" type="datetimeFigureOut">
              <a:rPr lang="en-GB" smtClean="0"/>
              <a:t>11/05/2013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8F6EC-1BFF-4A3D-B492-F7EEC5698D9B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F9188-BDA4-4C2A-BFCE-E1CD68DABB34}" type="datetimeFigureOut">
              <a:rPr lang="en-GB" smtClean="0"/>
              <a:t>11/05/2013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8F6EC-1BFF-4A3D-B492-F7EEC5698D9B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F9188-BDA4-4C2A-BFCE-E1CD68DABB34}" type="datetimeFigureOut">
              <a:rPr lang="en-GB" smtClean="0"/>
              <a:t>11/05/2013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8F6EC-1BFF-4A3D-B492-F7EEC5698D9B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F9188-BDA4-4C2A-BFCE-E1CD68DABB34}" type="datetimeFigureOut">
              <a:rPr lang="en-GB" smtClean="0"/>
              <a:t>11/05/2013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8F6EC-1BFF-4A3D-B492-F7EEC5698D9B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F9188-BDA4-4C2A-BFCE-E1CD68DABB34}" type="datetimeFigureOut">
              <a:rPr lang="en-GB" smtClean="0"/>
              <a:t>11/05/2013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8F6EC-1BFF-4A3D-B492-F7EEC5698D9B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F9188-BDA4-4C2A-BFCE-E1CD68DABB34}" type="datetimeFigureOut">
              <a:rPr lang="en-GB" smtClean="0"/>
              <a:t>11/05/2013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8F6EC-1BFF-4A3D-B492-F7EEC5698D9B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F9188-BDA4-4C2A-BFCE-E1CD68DABB34}" type="datetimeFigureOut">
              <a:rPr lang="en-GB" smtClean="0"/>
              <a:t>11/05/2013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8F6EC-1BFF-4A3D-B492-F7EEC5698D9B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F9188-BDA4-4C2A-BFCE-E1CD68DABB34}" type="datetimeFigureOut">
              <a:rPr lang="en-GB" smtClean="0"/>
              <a:t>11/05/2013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8F6EC-1BFF-4A3D-B492-F7EEC5698D9B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F9188-BDA4-4C2A-BFCE-E1CD68DABB34}" type="datetimeFigureOut">
              <a:rPr lang="en-GB" smtClean="0"/>
              <a:t>11/05/2013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88F6EC-1BFF-4A3D-B492-F7EEC5698D9B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1"/>
            <a:ext cx="7772400" cy="620687"/>
          </a:xfrm>
        </p:spPr>
        <p:txBody>
          <a:bodyPr>
            <a:normAutofit/>
          </a:bodyPr>
          <a:lstStyle/>
          <a:p>
            <a:r>
              <a:rPr lang="en-GB" sz="3200" b="1" smtClean="0">
                <a:solidFill>
                  <a:srgbClr val="FF0000"/>
                </a:solidFill>
              </a:rPr>
              <a:t>Opus </a:t>
            </a:r>
            <a:r>
              <a:rPr lang="en-GB" sz="3200" b="1" smtClean="0">
                <a:solidFill>
                  <a:srgbClr val="FF0000"/>
                </a:solidFill>
              </a:rPr>
              <a:t>Programming </a:t>
            </a:r>
            <a:r>
              <a:rPr lang="en-GB" sz="3200" b="1" smtClean="0"/>
              <a:t>with Variables</a:t>
            </a:r>
            <a:endParaRPr lang="en-GB" sz="3200" b="1"/>
          </a:p>
        </p:txBody>
      </p:sp>
      <p:sp>
        <p:nvSpPr>
          <p:cNvPr id="4" name="Rounded Rectangle 3"/>
          <p:cNvSpPr/>
          <p:nvPr/>
        </p:nvSpPr>
        <p:spPr>
          <a:xfrm>
            <a:off x="2915816" y="2348880"/>
            <a:ext cx="3240360" cy="165618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b="1">
              <a:solidFill>
                <a:sysClr val="windowText" lastClr="000000"/>
              </a:solidFill>
            </a:endParaRPr>
          </a:p>
          <a:p>
            <a:r>
              <a:rPr lang="en-GB" b="1">
                <a:solidFill>
                  <a:sysClr val="windowText" lastClr="000000"/>
                </a:solidFill>
              </a:rPr>
              <a:t>bike_price  </a:t>
            </a:r>
            <a:r>
              <a:rPr lang="en-GB" b="1" smtClean="0">
                <a:solidFill>
                  <a:sysClr val="windowText" lastClr="000000"/>
                </a:solidFill>
              </a:rPr>
              <a:t>    =   399</a:t>
            </a:r>
            <a:r>
              <a:rPr lang="en-GB" b="1">
                <a:solidFill>
                  <a:sysClr val="windowText" lastClr="000000"/>
                </a:solidFill>
              </a:rPr>
              <a:t/>
            </a:r>
            <a:br>
              <a:rPr lang="en-GB" b="1">
                <a:solidFill>
                  <a:sysClr val="windowText" lastClr="000000"/>
                </a:solidFill>
              </a:rPr>
            </a:br>
            <a:r>
              <a:rPr lang="en-GB" b="1">
                <a:solidFill>
                  <a:sysClr val="windowText" lastClr="000000"/>
                </a:solidFill>
              </a:rPr>
              <a:t>assessories </a:t>
            </a:r>
            <a:r>
              <a:rPr lang="en-GB" b="1" smtClean="0">
                <a:solidFill>
                  <a:sysClr val="windowText" lastClr="000000"/>
                </a:solidFill>
              </a:rPr>
              <a:t>   =   0</a:t>
            </a:r>
            <a:endParaRPr lang="en-GB" b="1">
              <a:solidFill>
                <a:sysClr val="windowText" lastClr="000000"/>
              </a:solidFill>
            </a:endParaRPr>
          </a:p>
          <a:p>
            <a:r>
              <a:rPr lang="en-GB" b="1">
                <a:solidFill>
                  <a:sysClr val="windowText" lastClr="000000"/>
                </a:solidFill>
              </a:rPr>
              <a:t>model </a:t>
            </a:r>
            <a:r>
              <a:rPr lang="en-GB" b="1" smtClean="0">
                <a:solidFill>
                  <a:sysClr val="windowText" lastClr="000000"/>
                </a:solidFill>
              </a:rPr>
              <a:t>            </a:t>
            </a:r>
            <a:r>
              <a:rPr lang="en-GB" b="1">
                <a:solidFill>
                  <a:sysClr val="windowText" lastClr="000000"/>
                </a:solidFill>
              </a:rPr>
              <a:t>= </a:t>
            </a:r>
            <a:r>
              <a:rPr lang="en-GB" b="1" smtClean="0">
                <a:solidFill>
                  <a:sysClr val="windowText" lastClr="000000"/>
                </a:solidFill>
              </a:rPr>
              <a:t> “</a:t>
            </a:r>
            <a:r>
              <a:rPr lang="en-GB" b="1">
                <a:solidFill>
                  <a:sysClr val="windowText" lastClr="000000"/>
                </a:solidFill>
              </a:rPr>
              <a:t>Basic Silver”</a:t>
            </a:r>
          </a:p>
          <a:p>
            <a:r>
              <a:rPr lang="en-GB" b="1">
                <a:solidFill>
                  <a:sysClr val="windowText" lastClr="000000"/>
                </a:solidFill>
              </a:rPr>
              <a:t>total_price  </a:t>
            </a:r>
            <a:r>
              <a:rPr lang="en-GB" b="1" smtClean="0">
                <a:solidFill>
                  <a:sysClr val="windowText" lastClr="000000"/>
                </a:solidFill>
              </a:rPr>
              <a:t>  =    0</a:t>
            </a:r>
            <a:endParaRPr lang="en-GB" b="1">
              <a:solidFill>
                <a:sysClr val="windowText" lastClr="000000"/>
              </a:solidFill>
            </a:endParaRPr>
          </a:p>
          <a:p>
            <a:endParaRPr lang="en-GB" sz="1400" b="1">
              <a:solidFill>
                <a:sysClr val="windowText" lastClr="0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19872" y="1628800"/>
            <a:ext cx="28083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new publication variables...</a:t>
            </a:r>
            <a:endParaRPr lang="en-GB" sz="1400" b="1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1628800"/>
            <a:ext cx="161925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6" name="Straight Arrow Connector 15"/>
          <p:cNvCxnSpPr/>
          <p:nvPr/>
        </p:nvCxnSpPr>
        <p:spPr>
          <a:xfrm flipH="1">
            <a:off x="4932040" y="1988840"/>
            <a:ext cx="12001" cy="43204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ounded Rectangle 19"/>
          <p:cNvSpPr/>
          <p:nvPr/>
        </p:nvSpPr>
        <p:spPr>
          <a:xfrm>
            <a:off x="3491880" y="4653136"/>
            <a:ext cx="2736304" cy="50405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smtClean="0">
                <a:solidFill>
                  <a:sysClr val="windowText" lastClr="000000"/>
                </a:solidFill>
              </a:rPr>
              <a:t>bike_price     </a:t>
            </a:r>
            <a:r>
              <a:rPr lang="en-GB" sz="1400" b="1" smtClean="0">
                <a:solidFill>
                  <a:sysClr val="windowText" lastClr="000000"/>
                </a:solidFill>
              </a:rPr>
              <a:t>=    399</a:t>
            </a:r>
            <a:endParaRPr lang="en-GB" sz="1400" b="1">
              <a:solidFill>
                <a:sysClr val="windowText" lastClr="000000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3491880" y="3717032"/>
            <a:ext cx="2736304" cy="50405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smtClean="0">
                <a:solidFill>
                  <a:sysClr val="windowText" lastClr="000000"/>
                </a:solidFill>
              </a:rPr>
              <a:t>model     =  “Scarlet Scream”</a:t>
            </a:r>
            <a:endParaRPr lang="en-GB" sz="1400" b="1">
              <a:solidFill>
                <a:sysClr val="windowText" lastClr="000000"/>
              </a:solidFill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3275856" y="5589240"/>
            <a:ext cx="3384376" cy="50405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smtClean="0">
                <a:solidFill>
                  <a:sysClr val="windowText" lastClr="000000"/>
                </a:solidFill>
              </a:rPr>
              <a:t>total_price  =  bike_price  +  accessories</a:t>
            </a:r>
            <a:endParaRPr lang="en-GB" sz="1400" b="1">
              <a:solidFill>
                <a:sysClr val="windowText" lastClr="000000"/>
              </a:solidFill>
            </a:endParaRPr>
          </a:p>
        </p:txBody>
      </p:sp>
      <p:cxnSp>
        <p:nvCxnSpPr>
          <p:cNvPr id="24" name="Straight Arrow Connector 23"/>
          <p:cNvCxnSpPr/>
          <p:nvPr/>
        </p:nvCxnSpPr>
        <p:spPr>
          <a:xfrm flipH="1">
            <a:off x="4932040" y="4221088"/>
            <a:ext cx="12001" cy="43204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H="1">
            <a:off x="4932040" y="5157192"/>
            <a:ext cx="12001" cy="43204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ounded Rectangle 25"/>
          <p:cNvSpPr/>
          <p:nvPr/>
        </p:nvSpPr>
        <p:spPr>
          <a:xfrm>
            <a:off x="3347864" y="2420888"/>
            <a:ext cx="3384376" cy="864096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smtClean="0">
                <a:solidFill>
                  <a:sysClr val="windowText" lastClr="000000"/>
                </a:solidFill>
              </a:rPr>
              <a:t>Show</a:t>
            </a:r>
            <a:r>
              <a:rPr lang="en-GB" sz="1400" smtClean="0">
                <a:solidFill>
                  <a:sysClr val="windowText" lastClr="000000"/>
                </a:solidFill>
              </a:rPr>
              <a:t> the </a:t>
            </a:r>
            <a:r>
              <a:rPr lang="en-GB" sz="1400" b="1" smtClean="0">
                <a:solidFill>
                  <a:sysClr val="windowText" lastClr="000000"/>
                </a:solidFill>
              </a:rPr>
              <a:t>Scarlet Scream bike</a:t>
            </a:r>
          </a:p>
          <a:p>
            <a:pPr algn="ctr"/>
            <a:r>
              <a:rPr lang="en-GB" sz="1400" b="1" smtClean="0">
                <a:solidFill>
                  <a:sysClr val="windowText" lastClr="000000"/>
                </a:solidFill>
              </a:rPr>
              <a:t>Hide</a:t>
            </a:r>
            <a:r>
              <a:rPr lang="en-GB" sz="1400" smtClean="0">
                <a:solidFill>
                  <a:sysClr val="windowText" lastClr="000000"/>
                </a:solidFill>
              </a:rPr>
              <a:t> the </a:t>
            </a:r>
            <a:r>
              <a:rPr lang="en-GB" sz="1600" b="1" smtClean="0">
                <a:solidFill>
                  <a:sysClr val="windowText" lastClr="000000"/>
                </a:solidFill>
              </a:rPr>
              <a:t>all other bikes</a:t>
            </a:r>
            <a:endParaRPr lang="en-GB" sz="1400">
              <a:solidFill>
                <a:sysClr val="windowText" lastClr="000000"/>
              </a:solidFill>
            </a:endParaRPr>
          </a:p>
        </p:txBody>
      </p:sp>
      <p:cxnSp>
        <p:nvCxnSpPr>
          <p:cNvPr id="27" name="Straight Arrow Connector 26"/>
          <p:cNvCxnSpPr/>
          <p:nvPr/>
        </p:nvCxnSpPr>
        <p:spPr>
          <a:xfrm flipH="1">
            <a:off x="4932040" y="3284984"/>
            <a:ext cx="12001" cy="43204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/>
          <p:cNvSpPr txBox="1">
            <a:spLocks/>
          </p:cNvSpPr>
          <p:nvPr/>
        </p:nvSpPr>
        <p:spPr>
          <a:xfrm>
            <a:off x="683568" y="1"/>
            <a:ext cx="7772400" cy="6206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Opus Programming </a:t>
            </a:r>
            <a:r>
              <a:rPr kumimoji="0" lang="en-GB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with Variables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251520" y="836712"/>
            <a:ext cx="2736304" cy="108012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400" b="1">
              <a:solidFill>
                <a:sysClr val="windowText" lastClr="000000"/>
              </a:solidFill>
            </a:endParaRPr>
          </a:p>
          <a:p>
            <a:r>
              <a:rPr lang="en-GB" sz="1400" b="1">
                <a:solidFill>
                  <a:sysClr val="windowText" lastClr="000000"/>
                </a:solidFill>
              </a:rPr>
              <a:t>bike_price  </a:t>
            </a:r>
            <a:r>
              <a:rPr lang="en-GB" sz="1400" b="1" smtClean="0">
                <a:solidFill>
                  <a:sysClr val="windowText" lastClr="000000"/>
                </a:solidFill>
              </a:rPr>
              <a:t>    =   399</a:t>
            </a:r>
            <a:r>
              <a:rPr lang="en-GB" sz="1400" b="1">
                <a:solidFill>
                  <a:sysClr val="windowText" lastClr="000000"/>
                </a:solidFill>
              </a:rPr>
              <a:t/>
            </a:r>
            <a:br>
              <a:rPr lang="en-GB" sz="1400" b="1">
                <a:solidFill>
                  <a:sysClr val="windowText" lastClr="000000"/>
                </a:solidFill>
              </a:rPr>
            </a:br>
            <a:r>
              <a:rPr lang="en-GB" sz="1400" b="1">
                <a:solidFill>
                  <a:sysClr val="windowText" lastClr="000000"/>
                </a:solidFill>
              </a:rPr>
              <a:t>assessories </a:t>
            </a:r>
            <a:r>
              <a:rPr lang="en-GB" sz="1400" b="1" smtClean="0">
                <a:solidFill>
                  <a:sysClr val="windowText" lastClr="000000"/>
                </a:solidFill>
              </a:rPr>
              <a:t>   =   0</a:t>
            </a:r>
            <a:endParaRPr lang="en-GB" sz="1400" b="1">
              <a:solidFill>
                <a:sysClr val="windowText" lastClr="000000"/>
              </a:solidFill>
            </a:endParaRPr>
          </a:p>
          <a:p>
            <a:r>
              <a:rPr lang="en-GB" sz="1400" b="1">
                <a:solidFill>
                  <a:sysClr val="windowText" lastClr="000000"/>
                </a:solidFill>
              </a:rPr>
              <a:t>model </a:t>
            </a:r>
            <a:r>
              <a:rPr lang="en-GB" sz="1400" b="1" smtClean="0">
                <a:solidFill>
                  <a:sysClr val="windowText" lastClr="000000"/>
                </a:solidFill>
              </a:rPr>
              <a:t>            </a:t>
            </a:r>
            <a:r>
              <a:rPr lang="en-GB" sz="1400" b="1">
                <a:solidFill>
                  <a:sysClr val="windowText" lastClr="000000"/>
                </a:solidFill>
              </a:rPr>
              <a:t>= </a:t>
            </a:r>
            <a:r>
              <a:rPr lang="en-GB" sz="1400" b="1" smtClean="0">
                <a:solidFill>
                  <a:sysClr val="windowText" lastClr="000000"/>
                </a:solidFill>
              </a:rPr>
              <a:t> “</a:t>
            </a:r>
            <a:r>
              <a:rPr lang="en-GB" sz="1400" b="1">
                <a:solidFill>
                  <a:sysClr val="windowText" lastClr="000000"/>
                </a:solidFill>
              </a:rPr>
              <a:t>Basic Silver”</a:t>
            </a:r>
          </a:p>
          <a:p>
            <a:r>
              <a:rPr lang="en-GB" sz="1400" b="1">
                <a:solidFill>
                  <a:sysClr val="windowText" lastClr="000000"/>
                </a:solidFill>
              </a:rPr>
              <a:t>total_price  </a:t>
            </a:r>
            <a:r>
              <a:rPr lang="en-GB" sz="1400" b="1" smtClean="0">
                <a:solidFill>
                  <a:sysClr val="windowText" lastClr="000000"/>
                </a:solidFill>
              </a:rPr>
              <a:t>  =    0</a:t>
            </a:r>
            <a:endParaRPr lang="en-GB" sz="1400" b="1">
              <a:solidFill>
                <a:sysClr val="windowText" lastClr="000000"/>
              </a:solidFill>
            </a:endParaRPr>
          </a:p>
          <a:p>
            <a:endParaRPr lang="en-GB" sz="1400" b="1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2348880"/>
            <a:ext cx="1824202" cy="288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6" name="Straight Arrow Connector 15"/>
          <p:cNvCxnSpPr/>
          <p:nvPr/>
        </p:nvCxnSpPr>
        <p:spPr>
          <a:xfrm flipH="1">
            <a:off x="4499992" y="2636912"/>
            <a:ext cx="12001" cy="43204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ounded Rectangle 22"/>
          <p:cNvSpPr/>
          <p:nvPr/>
        </p:nvSpPr>
        <p:spPr>
          <a:xfrm>
            <a:off x="2843808" y="3068960"/>
            <a:ext cx="3384376" cy="1008112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smtClean="0">
                <a:solidFill>
                  <a:sysClr val="windowText" lastClr="000000"/>
                </a:solidFill>
              </a:rPr>
              <a:t>Show</a:t>
            </a:r>
            <a:r>
              <a:rPr lang="en-GB" sz="1400" smtClean="0">
                <a:solidFill>
                  <a:sysClr val="windowText" lastClr="000000"/>
                </a:solidFill>
              </a:rPr>
              <a:t> the </a:t>
            </a:r>
            <a:r>
              <a:rPr lang="en-GB" sz="1400" b="1" smtClean="0">
                <a:solidFill>
                  <a:sysClr val="windowText" lastClr="000000"/>
                </a:solidFill>
              </a:rPr>
              <a:t>accessories pack</a:t>
            </a:r>
          </a:p>
          <a:p>
            <a:pPr algn="ctr"/>
            <a:r>
              <a:rPr lang="en-GB" sz="1400" b="1" smtClean="0">
                <a:solidFill>
                  <a:sysClr val="windowText" lastClr="000000"/>
                </a:solidFill>
              </a:rPr>
              <a:t>Hide</a:t>
            </a:r>
            <a:r>
              <a:rPr lang="en-GB" sz="1400" smtClean="0">
                <a:solidFill>
                  <a:sysClr val="windowText" lastClr="000000"/>
                </a:solidFill>
              </a:rPr>
              <a:t> the </a:t>
            </a:r>
            <a:r>
              <a:rPr lang="en-GB" sz="1600" b="1" smtClean="0">
                <a:solidFill>
                  <a:sysClr val="windowText" lastClr="000000"/>
                </a:solidFill>
              </a:rPr>
              <a:t>add accessories </a:t>
            </a:r>
            <a:r>
              <a:rPr lang="en-GB" sz="1400" smtClean="0">
                <a:solidFill>
                  <a:sysClr val="windowText" lastClr="000000"/>
                </a:solidFill>
              </a:rPr>
              <a:t>button</a:t>
            </a:r>
          </a:p>
          <a:p>
            <a:pPr algn="ctr"/>
            <a:r>
              <a:rPr lang="en-GB" sz="1400" b="1" smtClean="0">
                <a:solidFill>
                  <a:sysClr val="windowText" lastClr="000000"/>
                </a:solidFill>
              </a:rPr>
              <a:t>Show</a:t>
            </a:r>
            <a:r>
              <a:rPr lang="en-GB" sz="1400" smtClean="0">
                <a:solidFill>
                  <a:sysClr val="windowText" lastClr="000000"/>
                </a:solidFill>
              </a:rPr>
              <a:t> the </a:t>
            </a:r>
            <a:r>
              <a:rPr lang="en-GB" sz="1400" b="1" smtClean="0">
                <a:solidFill>
                  <a:sysClr val="windowText" lastClr="000000"/>
                </a:solidFill>
              </a:rPr>
              <a:t>remove </a:t>
            </a:r>
            <a:r>
              <a:rPr lang="en-GB" sz="1400" b="1" smtClean="0">
                <a:solidFill>
                  <a:sysClr val="windowText" lastClr="000000"/>
                </a:solidFill>
              </a:rPr>
              <a:t>accessories</a:t>
            </a:r>
            <a:r>
              <a:rPr lang="en-GB" sz="1400" b="1" smtClean="0">
                <a:solidFill>
                  <a:sysClr val="windowText" lastClr="000000"/>
                </a:solidFill>
              </a:rPr>
              <a:t> </a:t>
            </a:r>
            <a:r>
              <a:rPr lang="en-GB" sz="1400" smtClean="0">
                <a:solidFill>
                  <a:sysClr val="windowText" lastClr="000000"/>
                </a:solidFill>
              </a:rPr>
              <a:t>button</a:t>
            </a:r>
            <a:endParaRPr lang="en-GB" sz="1400">
              <a:solidFill>
                <a:sysClr val="windowText" lastClr="000000"/>
              </a:solidFill>
            </a:endParaRPr>
          </a:p>
        </p:txBody>
      </p:sp>
      <p:sp>
        <p:nvSpPr>
          <p:cNvPr id="30" name="Title 1"/>
          <p:cNvSpPr>
            <a:spLocks noGrp="1"/>
          </p:cNvSpPr>
          <p:nvPr>
            <p:ph type="ctrTitle"/>
          </p:nvPr>
        </p:nvSpPr>
        <p:spPr>
          <a:xfrm>
            <a:off x="683568" y="1"/>
            <a:ext cx="7772400" cy="620687"/>
          </a:xfrm>
        </p:spPr>
        <p:txBody>
          <a:bodyPr>
            <a:normAutofit/>
          </a:bodyPr>
          <a:lstStyle/>
          <a:p>
            <a:r>
              <a:rPr lang="en-GB" sz="3200" b="1" smtClean="0">
                <a:solidFill>
                  <a:srgbClr val="FF0000"/>
                </a:solidFill>
              </a:rPr>
              <a:t>Opus </a:t>
            </a:r>
            <a:r>
              <a:rPr lang="en-GB" sz="3200" b="1" smtClean="0">
                <a:solidFill>
                  <a:srgbClr val="FF0000"/>
                </a:solidFill>
              </a:rPr>
              <a:t>Programming </a:t>
            </a:r>
            <a:r>
              <a:rPr lang="en-GB" sz="3200" b="1" smtClean="0"/>
              <a:t>with Variables</a:t>
            </a:r>
            <a:endParaRPr lang="en-GB" sz="32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1"/>
            <a:ext cx="7772400" cy="620687"/>
          </a:xfrm>
        </p:spPr>
        <p:txBody>
          <a:bodyPr>
            <a:normAutofit/>
          </a:bodyPr>
          <a:lstStyle/>
          <a:p>
            <a:r>
              <a:rPr lang="en-GB" sz="3200" b="1" smtClean="0">
                <a:solidFill>
                  <a:srgbClr val="FF0000"/>
                </a:solidFill>
              </a:rPr>
              <a:t>Opus </a:t>
            </a:r>
            <a:r>
              <a:rPr lang="en-GB" sz="3200" b="1" smtClean="0">
                <a:solidFill>
                  <a:srgbClr val="FF0000"/>
                </a:solidFill>
              </a:rPr>
              <a:t>Programming </a:t>
            </a:r>
            <a:r>
              <a:rPr lang="en-GB" sz="3200" b="1" smtClean="0"/>
              <a:t>with Variables</a:t>
            </a:r>
            <a:endParaRPr lang="en-GB" sz="3200" b="1"/>
          </a:p>
        </p:txBody>
      </p:sp>
      <p:sp>
        <p:nvSpPr>
          <p:cNvPr id="4" name="Rounded Rectangle 3"/>
          <p:cNvSpPr/>
          <p:nvPr/>
        </p:nvSpPr>
        <p:spPr>
          <a:xfrm>
            <a:off x="3059832" y="908720"/>
            <a:ext cx="2736304" cy="108012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400" b="1">
              <a:solidFill>
                <a:sysClr val="windowText" lastClr="000000"/>
              </a:solidFill>
            </a:endParaRPr>
          </a:p>
          <a:p>
            <a:r>
              <a:rPr lang="en-GB" sz="1400" b="1">
                <a:solidFill>
                  <a:sysClr val="windowText" lastClr="000000"/>
                </a:solidFill>
              </a:rPr>
              <a:t>bike_price  </a:t>
            </a:r>
            <a:r>
              <a:rPr lang="en-GB" sz="1400" b="1" smtClean="0">
                <a:solidFill>
                  <a:sysClr val="windowText" lastClr="000000"/>
                </a:solidFill>
              </a:rPr>
              <a:t>    =   399</a:t>
            </a:r>
            <a:r>
              <a:rPr lang="en-GB" sz="1400" b="1">
                <a:solidFill>
                  <a:sysClr val="windowText" lastClr="000000"/>
                </a:solidFill>
              </a:rPr>
              <a:t/>
            </a:r>
            <a:br>
              <a:rPr lang="en-GB" sz="1400" b="1">
                <a:solidFill>
                  <a:sysClr val="windowText" lastClr="000000"/>
                </a:solidFill>
              </a:rPr>
            </a:br>
            <a:r>
              <a:rPr lang="en-GB" sz="1400" b="1">
                <a:solidFill>
                  <a:sysClr val="windowText" lastClr="000000"/>
                </a:solidFill>
              </a:rPr>
              <a:t>assessories </a:t>
            </a:r>
            <a:r>
              <a:rPr lang="en-GB" sz="1400" b="1" smtClean="0">
                <a:solidFill>
                  <a:sysClr val="windowText" lastClr="000000"/>
                </a:solidFill>
              </a:rPr>
              <a:t>   =   0</a:t>
            </a:r>
            <a:endParaRPr lang="en-GB" sz="1400" b="1">
              <a:solidFill>
                <a:sysClr val="windowText" lastClr="000000"/>
              </a:solidFill>
            </a:endParaRPr>
          </a:p>
          <a:p>
            <a:r>
              <a:rPr lang="en-GB" sz="1400" b="1">
                <a:solidFill>
                  <a:sysClr val="windowText" lastClr="000000"/>
                </a:solidFill>
              </a:rPr>
              <a:t>model </a:t>
            </a:r>
            <a:r>
              <a:rPr lang="en-GB" sz="1400" b="1" smtClean="0">
                <a:solidFill>
                  <a:sysClr val="windowText" lastClr="000000"/>
                </a:solidFill>
              </a:rPr>
              <a:t>            </a:t>
            </a:r>
            <a:r>
              <a:rPr lang="en-GB" sz="1400" b="1">
                <a:solidFill>
                  <a:sysClr val="windowText" lastClr="000000"/>
                </a:solidFill>
              </a:rPr>
              <a:t>= </a:t>
            </a:r>
            <a:r>
              <a:rPr lang="en-GB" sz="1400" b="1" smtClean="0">
                <a:solidFill>
                  <a:sysClr val="windowText" lastClr="000000"/>
                </a:solidFill>
              </a:rPr>
              <a:t> “</a:t>
            </a:r>
            <a:r>
              <a:rPr lang="en-GB" sz="1400" b="1">
                <a:solidFill>
                  <a:sysClr val="windowText" lastClr="000000"/>
                </a:solidFill>
              </a:rPr>
              <a:t>Basic Silver”</a:t>
            </a:r>
          </a:p>
          <a:p>
            <a:r>
              <a:rPr lang="en-GB" sz="1400" b="1">
                <a:solidFill>
                  <a:sysClr val="windowText" lastClr="000000"/>
                </a:solidFill>
              </a:rPr>
              <a:t>total_price  </a:t>
            </a:r>
            <a:r>
              <a:rPr lang="en-GB" sz="1400" b="1" smtClean="0">
                <a:solidFill>
                  <a:sysClr val="windowText" lastClr="000000"/>
                </a:solidFill>
              </a:rPr>
              <a:t>  =    0</a:t>
            </a:r>
            <a:endParaRPr lang="en-GB" sz="1400" b="1">
              <a:solidFill>
                <a:sysClr val="windowText" lastClr="000000"/>
              </a:solidFill>
            </a:endParaRPr>
          </a:p>
          <a:p>
            <a:endParaRPr lang="en-GB" sz="1400" b="1">
              <a:solidFill>
                <a:sysClr val="windowText" lastClr="000000"/>
              </a:solidFill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2348880"/>
            <a:ext cx="1824202" cy="288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6" name="Straight Arrow Connector 15"/>
          <p:cNvCxnSpPr/>
          <p:nvPr/>
        </p:nvCxnSpPr>
        <p:spPr>
          <a:xfrm flipH="1">
            <a:off x="4499992" y="2636912"/>
            <a:ext cx="12001" cy="43204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ounded Rectangle 22"/>
          <p:cNvSpPr/>
          <p:nvPr/>
        </p:nvSpPr>
        <p:spPr>
          <a:xfrm>
            <a:off x="2843808" y="3068960"/>
            <a:ext cx="3384376" cy="1008112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smtClean="0">
                <a:solidFill>
                  <a:sysClr val="windowText" lastClr="000000"/>
                </a:solidFill>
              </a:rPr>
              <a:t>Show</a:t>
            </a:r>
            <a:r>
              <a:rPr lang="en-GB" sz="1400" smtClean="0">
                <a:solidFill>
                  <a:sysClr val="windowText" lastClr="000000"/>
                </a:solidFill>
              </a:rPr>
              <a:t> the </a:t>
            </a:r>
            <a:r>
              <a:rPr lang="en-GB" sz="1400" b="1" smtClean="0">
                <a:solidFill>
                  <a:sysClr val="windowText" lastClr="000000"/>
                </a:solidFill>
              </a:rPr>
              <a:t>accessories pack</a:t>
            </a:r>
          </a:p>
          <a:p>
            <a:pPr algn="ctr"/>
            <a:r>
              <a:rPr lang="en-GB" sz="1400" b="1" smtClean="0">
                <a:solidFill>
                  <a:sysClr val="windowText" lastClr="000000"/>
                </a:solidFill>
              </a:rPr>
              <a:t>Hide</a:t>
            </a:r>
            <a:r>
              <a:rPr lang="en-GB" sz="1400" smtClean="0">
                <a:solidFill>
                  <a:sysClr val="windowText" lastClr="000000"/>
                </a:solidFill>
              </a:rPr>
              <a:t> the </a:t>
            </a:r>
            <a:r>
              <a:rPr lang="en-GB" sz="1600" b="1" smtClean="0">
                <a:solidFill>
                  <a:sysClr val="windowText" lastClr="000000"/>
                </a:solidFill>
              </a:rPr>
              <a:t>add accessories </a:t>
            </a:r>
            <a:r>
              <a:rPr lang="en-GB" sz="1400" smtClean="0">
                <a:solidFill>
                  <a:sysClr val="windowText" lastClr="000000"/>
                </a:solidFill>
              </a:rPr>
              <a:t>button</a:t>
            </a:r>
          </a:p>
          <a:p>
            <a:pPr algn="ctr"/>
            <a:r>
              <a:rPr lang="en-GB" sz="1400" b="1" smtClean="0">
                <a:solidFill>
                  <a:sysClr val="windowText" lastClr="000000"/>
                </a:solidFill>
              </a:rPr>
              <a:t>Show</a:t>
            </a:r>
            <a:r>
              <a:rPr lang="en-GB" sz="1400" smtClean="0">
                <a:solidFill>
                  <a:sysClr val="windowText" lastClr="000000"/>
                </a:solidFill>
              </a:rPr>
              <a:t> the </a:t>
            </a:r>
            <a:r>
              <a:rPr lang="en-GB" sz="1400" b="1" smtClean="0">
                <a:solidFill>
                  <a:sysClr val="windowText" lastClr="000000"/>
                </a:solidFill>
              </a:rPr>
              <a:t>remove </a:t>
            </a:r>
            <a:r>
              <a:rPr lang="en-GB" sz="1400" b="1" smtClean="0">
                <a:solidFill>
                  <a:sysClr val="windowText" lastClr="000000"/>
                </a:solidFill>
              </a:rPr>
              <a:t>accessories</a:t>
            </a:r>
            <a:r>
              <a:rPr lang="en-GB" sz="1400" b="1" smtClean="0">
                <a:solidFill>
                  <a:sysClr val="windowText" lastClr="000000"/>
                </a:solidFill>
              </a:rPr>
              <a:t> </a:t>
            </a:r>
            <a:r>
              <a:rPr lang="en-GB" sz="1400" smtClean="0">
                <a:solidFill>
                  <a:sysClr val="windowText" lastClr="000000"/>
                </a:solidFill>
              </a:rPr>
              <a:t>button</a:t>
            </a:r>
            <a:endParaRPr lang="en-GB" sz="1400">
              <a:solidFill>
                <a:sysClr val="windowText" lastClr="0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47864" y="620688"/>
            <a:ext cx="28083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new publication variables...</a:t>
            </a:r>
            <a:endParaRPr lang="en-GB" sz="1400" b="1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3059832" y="908720"/>
            <a:ext cx="2736304" cy="108012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400" b="1">
              <a:solidFill>
                <a:sysClr val="windowText" lastClr="000000"/>
              </a:solidFill>
            </a:endParaRPr>
          </a:p>
          <a:p>
            <a:r>
              <a:rPr lang="en-GB" sz="1400" b="1">
                <a:solidFill>
                  <a:sysClr val="windowText" lastClr="000000"/>
                </a:solidFill>
              </a:rPr>
              <a:t>bike_price  </a:t>
            </a:r>
            <a:r>
              <a:rPr lang="en-GB" sz="1400" b="1" smtClean="0">
                <a:solidFill>
                  <a:sysClr val="windowText" lastClr="000000"/>
                </a:solidFill>
              </a:rPr>
              <a:t>    =   399</a:t>
            </a:r>
            <a:r>
              <a:rPr lang="en-GB" sz="1400" b="1">
                <a:solidFill>
                  <a:sysClr val="windowText" lastClr="000000"/>
                </a:solidFill>
              </a:rPr>
              <a:t/>
            </a:r>
            <a:br>
              <a:rPr lang="en-GB" sz="1400" b="1">
                <a:solidFill>
                  <a:sysClr val="windowText" lastClr="000000"/>
                </a:solidFill>
              </a:rPr>
            </a:br>
            <a:r>
              <a:rPr lang="en-GB" sz="1400" b="1">
                <a:solidFill>
                  <a:sysClr val="windowText" lastClr="000000"/>
                </a:solidFill>
              </a:rPr>
              <a:t>assessories </a:t>
            </a:r>
            <a:r>
              <a:rPr lang="en-GB" sz="1400" b="1" smtClean="0">
                <a:solidFill>
                  <a:sysClr val="windowText" lastClr="000000"/>
                </a:solidFill>
              </a:rPr>
              <a:t>   =   0</a:t>
            </a:r>
            <a:endParaRPr lang="en-GB" sz="1400" b="1">
              <a:solidFill>
                <a:sysClr val="windowText" lastClr="000000"/>
              </a:solidFill>
            </a:endParaRPr>
          </a:p>
          <a:p>
            <a:r>
              <a:rPr lang="en-GB" sz="1400" b="1">
                <a:solidFill>
                  <a:sysClr val="windowText" lastClr="000000"/>
                </a:solidFill>
              </a:rPr>
              <a:t>model </a:t>
            </a:r>
            <a:r>
              <a:rPr lang="en-GB" sz="1400" b="1" smtClean="0">
                <a:solidFill>
                  <a:sysClr val="windowText" lastClr="000000"/>
                </a:solidFill>
              </a:rPr>
              <a:t>            </a:t>
            </a:r>
            <a:r>
              <a:rPr lang="en-GB" sz="1400" b="1">
                <a:solidFill>
                  <a:sysClr val="windowText" lastClr="000000"/>
                </a:solidFill>
              </a:rPr>
              <a:t>= </a:t>
            </a:r>
            <a:r>
              <a:rPr lang="en-GB" sz="1400" b="1" smtClean="0">
                <a:solidFill>
                  <a:sysClr val="windowText" lastClr="000000"/>
                </a:solidFill>
              </a:rPr>
              <a:t> “</a:t>
            </a:r>
            <a:r>
              <a:rPr lang="en-GB" sz="1400" b="1">
                <a:solidFill>
                  <a:sysClr val="windowText" lastClr="000000"/>
                </a:solidFill>
              </a:rPr>
              <a:t>Basic Silver”</a:t>
            </a:r>
          </a:p>
          <a:p>
            <a:r>
              <a:rPr lang="en-GB" sz="1400" b="1">
                <a:solidFill>
                  <a:sysClr val="windowText" lastClr="000000"/>
                </a:solidFill>
              </a:rPr>
              <a:t>total_price  </a:t>
            </a:r>
            <a:r>
              <a:rPr lang="en-GB" sz="1400" b="1" smtClean="0">
                <a:solidFill>
                  <a:sysClr val="windowText" lastClr="000000"/>
                </a:solidFill>
              </a:rPr>
              <a:t>  =    0</a:t>
            </a:r>
            <a:endParaRPr lang="en-GB" sz="1400" b="1">
              <a:solidFill>
                <a:sysClr val="windowText" lastClr="000000"/>
              </a:solidFill>
            </a:endParaRPr>
          </a:p>
          <a:p>
            <a:endParaRPr lang="en-GB" sz="1400" b="1">
              <a:solidFill>
                <a:sysClr val="windowText" lastClr="000000"/>
              </a:solidFill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2348880"/>
            <a:ext cx="1824202" cy="288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ounded Rectangle 11"/>
          <p:cNvSpPr/>
          <p:nvPr/>
        </p:nvSpPr>
        <p:spPr>
          <a:xfrm>
            <a:off x="3779912" y="4509120"/>
            <a:ext cx="1512168" cy="50405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400" b="1" smtClean="0">
                <a:solidFill>
                  <a:sysClr val="windowText" lastClr="000000"/>
                </a:solidFill>
              </a:rPr>
              <a:t>assessories  =  55</a:t>
            </a:r>
            <a:endParaRPr lang="en-GB" sz="1400" b="1">
              <a:solidFill>
                <a:sysClr val="windowText" lastClr="000000"/>
              </a:solidFill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2915816" y="5445224"/>
            <a:ext cx="3384376" cy="50405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smtClean="0">
                <a:solidFill>
                  <a:sysClr val="windowText" lastClr="000000"/>
                </a:solidFill>
              </a:rPr>
              <a:t>total_price  =  bike_price  +  accessories</a:t>
            </a:r>
            <a:endParaRPr lang="en-GB" sz="1400" b="1">
              <a:solidFill>
                <a:sysClr val="windowText" lastClr="000000"/>
              </a:solidFill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 flipH="1">
            <a:off x="4499992" y="2636912"/>
            <a:ext cx="12001" cy="43204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H="1">
            <a:off x="4499992" y="4077072"/>
            <a:ext cx="12001" cy="43204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ounded Rectangle 22"/>
          <p:cNvSpPr/>
          <p:nvPr/>
        </p:nvSpPr>
        <p:spPr>
          <a:xfrm>
            <a:off x="2843808" y="3068960"/>
            <a:ext cx="3384376" cy="1008112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smtClean="0">
                <a:solidFill>
                  <a:sysClr val="windowText" lastClr="000000"/>
                </a:solidFill>
              </a:rPr>
              <a:t>Show</a:t>
            </a:r>
            <a:r>
              <a:rPr lang="en-GB" sz="1400" smtClean="0">
                <a:solidFill>
                  <a:sysClr val="windowText" lastClr="000000"/>
                </a:solidFill>
              </a:rPr>
              <a:t> the </a:t>
            </a:r>
            <a:r>
              <a:rPr lang="en-GB" sz="1400" b="1" smtClean="0">
                <a:solidFill>
                  <a:sysClr val="windowText" lastClr="000000"/>
                </a:solidFill>
              </a:rPr>
              <a:t>accessories pack</a:t>
            </a:r>
          </a:p>
          <a:p>
            <a:pPr algn="ctr"/>
            <a:r>
              <a:rPr lang="en-GB" sz="1400" b="1" smtClean="0">
                <a:solidFill>
                  <a:sysClr val="windowText" lastClr="000000"/>
                </a:solidFill>
              </a:rPr>
              <a:t>Hide</a:t>
            </a:r>
            <a:r>
              <a:rPr lang="en-GB" sz="1400" smtClean="0">
                <a:solidFill>
                  <a:sysClr val="windowText" lastClr="000000"/>
                </a:solidFill>
              </a:rPr>
              <a:t> the </a:t>
            </a:r>
            <a:r>
              <a:rPr lang="en-GB" sz="1600" b="1" smtClean="0">
                <a:solidFill>
                  <a:sysClr val="windowText" lastClr="000000"/>
                </a:solidFill>
              </a:rPr>
              <a:t>add accessories </a:t>
            </a:r>
            <a:r>
              <a:rPr lang="en-GB" sz="1400" smtClean="0">
                <a:solidFill>
                  <a:sysClr val="windowText" lastClr="000000"/>
                </a:solidFill>
              </a:rPr>
              <a:t>button</a:t>
            </a:r>
          </a:p>
          <a:p>
            <a:pPr algn="ctr"/>
            <a:r>
              <a:rPr lang="en-GB" sz="1400" b="1" smtClean="0">
                <a:solidFill>
                  <a:sysClr val="windowText" lastClr="000000"/>
                </a:solidFill>
              </a:rPr>
              <a:t>Show</a:t>
            </a:r>
            <a:r>
              <a:rPr lang="en-GB" sz="1400" smtClean="0">
                <a:solidFill>
                  <a:sysClr val="windowText" lastClr="000000"/>
                </a:solidFill>
              </a:rPr>
              <a:t> the </a:t>
            </a:r>
            <a:r>
              <a:rPr lang="en-GB" sz="1400" b="1" smtClean="0">
                <a:solidFill>
                  <a:sysClr val="windowText" lastClr="000000"/>
                </a:solidFill>
              </a:rPr>
              <a:t>remove </a:t>
            </a:r>
            <a:r>
              <a:rPr lang="en-GB" sz="1400" b="1" smtClean="0">
                <a:solidFill>
                  <a:sysClr val="windowText" lastClr="000000"/>
                </a:solidFill>
              </a:rPr>
              <a:t>accessories</a:t>
            </a:r>
            <a:r>
              <a:rPr lang="en-GB" sz="1400" b="1" smtClean="0">
                <a:solidFill>
                  <a:sysClr val="windowText" lastClr="000000"/>
                </a:solidFill>
              </a:rPr>
              <a:t> </a:t>
            </a:r>
            <a:r>
              <a:rPr lang="en-GB" sz="1400" smtClean="0">
                <a:solidFill>
                  <a:sysClr val="windowText" lastClr="000000"/>
                </a:solidFill>
              </a:rPr>
              <a:t>button</a:t>
            </a:r>
            <a:endParaRPr lang="en-GB" sz="1400">
              <a:solidFill>
                <a:sysClr val="windowText" lastClr="000000"/>
              </a:solidFill>
            </a:endParaRPr>
          </a:p>
        </p:txBody>
      </p:sp>
      <p:cxnSp>
        <p:nvCxnSpPr>
          <p:cNvPr id="24" name="Straight Arrow Connector 23"/>
          <p:cNvCxnSpPr/>
          <p:nvPr/>
        </p:nvCxnSpPr>
        <p:spPr>
          <a:xfrm flipH="1">
            <a:off x="4499992" y="5013176"/>
            <a:ext cx="12001" cy="43204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itle 1"/>
          <p:cNvSpPr txBox="1">
            <a:spLocks/>
          </p:cNvSpPr>
          <p:nvPr/>
        </p:nvSpPr>
        <p:spPr>
          <a:xfrm>
            <a:off x="683568" y="1"/>
            <a:ext cx="7772400" cy="6206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Opus Programming </a:t>
            </a:r>
            <a:r>
              <a:rPr kumimoji="0" lang="en-GB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with Variables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3059832" y="836712"/>
            <a:ext cx="2736304" cy="108012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400" b="1">
              <a:solidFill>
                <a:sysClr val="windowText" lastClr="000000"/>
              </a:solidFill>
            </a:endParaRPr>
          </a:p>
          <a:p>
            <a:r>
              <a:rPr lang="en-GB" sz="1400" b="1">
                <a:solidFill>
                  <a:sysClr val="windowText" lastClr="000000"/>
                </a:solidFill>
              </a:rPr>
              <a:t>bike_price  </a:t>
            </a:r>
            <a:r>
              <a:rPr lang="en-GB" sz="1400" b="1" smtClean="0">
                <a:solidFill>
                  <a:sysClr val="windowText" lastClr="000000"/>
                </a:solidFill>
              </a:rPr>
              <a:t>    =   399</a:t>
            </a:r>
            <a:r>
              <a:rPr lang="en-GB" sz="1400" b="1">
                <a:solidFill>
                  <a:sysClr val="windowText" lastClr="000000"/>
                </a:solidFill>
              </a:rPr>
              <a:t/>
            </a:r>
            <a:br>
              <a:rPr lang="en-GB" sz="1400" b="1">
                <a:solidFill>
                  <a:sysClr val="windowText" lastClr="000000"/>
                </a:solidFill>
              </a:rPr>
            </a:br>
            <a:r>
              <a:rPr lang="en-GB" sz="1400" b="1">
                <a:solidFill>
                  <a:sysClr val="windowText" lastClr="000000"/>
                </a:solidFill>
              </a:rPr>
              <a:t>assessories </a:t>
            </a:r>
            <a:r>
              <a:rPr lang="en-GB" sz="1400" b="1" smtClean="0">
                <a:solidFill>
                  <a:sysClr val="windowText" lastClr="000000"/>
                </a:solidFill>
              </a:rPr>
              <a:t>   =   0</a:t>
            </a:r>
            <a:endParaRPr lang="en-GB" sz="1400" b="1">
              <a:solidFill>
                <a:sysClr val="windowText" lastClr="000000"/>
              </a:solidFill>
            </a:endParaRPr>
          </a:p>
          <a:p>
            <a:r>
              <a:rPr lang="en-GB" sz="1400" b="1">
                <a:solidFill>
                  <a:sysClr val="windowText" lastClr="000000"/>
                </a:solidFill>
              </a:rPr>
              <a:t>model </a:t>
            </a:r>
            <a:r>
              <a:rPr lang="en-GB" sz="1400" b="1" smtClean="0">
                <a:solidFill>
                  <a:sysClr val="windowText" lastClr="000000"/>
                </a:solidFill>
              </a:rPr>
              <a:t>            </a:t>
            </a:r>
            <a:r>
              <a:rPr lang="en-GB" sz="1400" b="1">
                <a:solidFill>
                  <a:sysClr val="windowText" lastClr="000000"/>
                </a:solidFill>
              </a:rPr>
              <a:t>= </a:t>
            </a:r>
            <a:r>
              <a:rPr lang="en-GB" sz="1400" b="1" smtClean="0">
                <a:solidFill>
                  <a:sysClr val="windowText" lastClr="000000"/>
                </a:solidFill>
              </a:rPr>
              <a:t> “</a:t>
            </a:r>
            <a:r>
              <a:rPr lang="en-GB" sz="1400" b="1">
                <a:solidFill>
                  <a:sysClr val="windowText" lastClr="000000"/>
                </a:solidFill>
              </a:rPr>
              <a:t>Basic Silver”</a:t>
            </a:r>
          </a:p>
          <a:p>
            <a:r>
              <a:rPr lang="en-GB" sz="1400" b="1">
                <a:solidFill>
                  <a:sysClr val="windowText" lastClr="000000"/>
                </a:solidFill>
              </a:rPr>
              <a:t>total_price  </a:t>
            </a:r>
            <a:r>
              <a:rPr lang="en-GB" sz="1400" b="1" smtClean="0">
                <a:solidFill>
                  <a:sysClr val="windowText" lastClr="000000"/>
                </a:solidFill>
              </a:rPr>
              <a:t>  =    0</a:t>
            </a:r>
            <a:endParaRPr lang="en-GB" sz="1400" b="1">
              <a:solidFill>
                <a:sysClr val="windowText" lastClr="000000"/>
              </a:solidFill>
            </a:endParaRPr>
          </a:p>
          <a:p>
            <a:endParaRPr lang="en-GB" sz="1400" b="1">
              <a:solidFill>
                <a:sysClr val="windowText" lastClr="000000"/>
              </a:solidFill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2204864"/>
            <a:ext cx="1824202" cy="288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3" cstate="print"/>
          <a:srcRect l="47492" t="50514" r="41579" b="46914"/>
          <a:stretch>
            <a:fillRect/>
          </a:stretch>
        </p:blipFill>
        <p:spPr bwMode="auto">
          <a:xfrm>
            <a:off x="5364087" y="2204864"/>
            <a:ext cx="1958627" cy="288032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2" name="Rounded Rectangle 11"/>
          <p:cNvSpPr/>
          <p:nvPr/>
        </p:nvSpPr>
        <p:spPr>
          <a:xfrm>
            <a:off x="1259632" y="4365104"/>
            <a:ext cx="1512168" cy="50405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400" b="1" smtClean="0">
                <a:solidFill>
                  <a:sysClr val="windowText" lastClr="000000"/>
                </a:solidFill>
              </a:rPr>
              <a:t>assessories  =  55</a:t>
            </a:r>
            <a:endParaRPr lang="en-GB" sz="1400" b="1">
              <a:solidFill>
                <a:sysClr val="windowText" lastClr="000000"/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5724128" y="4365104"/>
            <a:ext cx="1512168" cy="50405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400" b="1" smtClean="0">
                <a:solidFill>
                  <a:sysClr val="windowText" lastClr="000000"/>
                </a:solidFill>
              </a:rPr>
              <a:t>assessories  =  0</a:t>
            </a:r>
            <a:endParaRPr lang="en-GB" sz="1400" b="1">
              <a:solidFill>
                <a:sysClr val="windowText" lastClr="000000"/>
              </a:solidFill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395536" y="5301208"/>
            <a:ext cx="3384376" cy="50405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smtClean="0">
                <a:solidFill>
                  <a:sysClr val="windowText" lastClr="000000"/>
                </a:solidFill>
              </a:rPr>
              <a:t>total_price  =  bike_price  +  accessories</a:t>
            </a:r>
            <a:endParaRPr lang="en-GB" sz="1400" b="1">
              <a:solidFill>
                <a:sysClr val="windowText" lastClr="000000"/>
              </a:solidFill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 flipH="1">
            <a:off x="1979712" y="2492896"/>
            <a:ext cx="12001" cy="43204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H="1">
            <a:off x="1979712" y="3933056"/>
            <a:ext cx="12001" cy="43204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ounded Rectangle 19"/>
          <p:cNvSpPr/>
          <p:nvPr/>
        </p:nvSpPr>
        <p:spPr>
          <a:xfrm>
            <a:off x="4716016" y="5301208"/>
            <a:ext cx="3384376" cy="50405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smtClean="0">
                <a:solidFill>
                  <a:sysClr val="windowText" lastClr="000000"/>
                </a:solidFill>
              </a:rPr>
              <a:t>total_price  =  bike_price  +  accessories</a:t>
            </a:r>
            <a:endParaRPr lang="en-GB" sz="1400" b="1">
              <a:solidFill>
                <a:sysClr val="windowText" lastClr="000000"/>
              </a:solidFill>
            </a:endParaRPr>
          </a:p>
        </p:txBody>
      </p:sp>
      <p:cxnSp>
        <p:nvCxnSpPr>
          <p:cNvPr id="21" name="Straight Arrow Connector 20"/>
          <p:cNvCxnSpPr/>
          <p:nvPr/>
        </p:nvCxnSpPr>
        <p:spPr>
          <a:xfrm flipH="1">
            <a:off x="6372200" y="2492896"/>
            <a:ext cx="12001" cy="43204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H="1">
            <a:off x="6444208" y="3933056"/>
            <a:ext cx="12001" cy="43204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ounded Rectangle 22"/>
          <p:cNvSpPr/>
          <p:nvPr/>
        </p:nvSpPr>
        <p:spPr>
          <a:xfrm>
            <a:off x="323528" y="2924944"/>
            <a:ext cx="3384376" cy="1008112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smtClean="0">
                <a:solidFill>
                  <a:sysClr val="windowText" lastClr="000000"/>
                </a:solidFill>
              </a:rPr>
              <a:t>Show</a:t>
            </a:r>
            <a:r>
              <a:rPr lang="en-GB" sz="1400" smtClean="0">
                <a:solidFill>
                  <a:sysClr val="windowText" lastClr="000000"/>
                </a:solidFill>
              </a:rPr>
              <a:t> the </a:t>
            </a:r>
            <a:r>
              <a:rPr lang="en-GB" sz="1400" b="1" smtClean="0">
                <a:solidFill>
                  <a:sysClr val="windowText" lastClr="000000"/>
                </a:solidFill>
              </a:rPr>
              <a:t>accessories pack</a:t>
            </a:r>
          </a:p>
          <a:p>
            <a:pPr algn="ctr"/>
            <a:r>
              <a:rPr lang="en-GB" sz="1400" b="1" smtClean="0">
                <a:solidFill>
                  <a:sysClr val="windowText" lastClr="000000"/>
                </a:solidFill>
              </a:rPr>
              <a:t>Hide</a:t>
            </a:r>
            <a:r>
              <a:rPr lang="en-GB" sz="1400" smtClean="0">
                <a:solidFill>
                  <a:sysClr val="windowText" lastClr="000000"/>
                </a:solidFill>
              </a:rPr>
              <a:t> the </a:t>
            </a:r>
            <a:r>
              <a:rPr lang="en-GB" sz="1600" b="1" smtClean="0">
                <a:solidFill>
                  <a:sysClr val="windowText" lastClr="000000"/>
                </a:solidFill>
              </a:rPr>
              <a:t>add accessories </a:t>
            </a:r>
            <a:r>
              <a:rPr lang="en-GB" sz="1400" smtClean="0">
                <a:solidFill>
                  <a:sysClr val="windowText" lastClr="000000"/>
                </a:solidFill>
              </a:rPr>
              <a:t>button</a:t>
            </a:r>
          </a:p>
          <a:p>
            <a:pPr algn="ctr"/>
            <a:r>
              <a:rPr lang="en-GB" sz="1400" b="1" smtClean="0">
                <a:solidFill>
                  <a:sysClr val="windowText" lastClr="000000"/>
                </a:solidFill>
              </a:rPr>
              <a:t>Show</a:t>
            </a:r>
            <a:r>
              <a:rPr lang="en-GB" sz="1400" smtClean="0">
                <a:solidFill>
                  <a:sysClr val="windowText" lastClr="000000"/>
                </a:solidFill>
              </a:rPr>
              <a:t> the </a:t>
            </a:r>
            <a:r>
              <a:rPr lang="en-GB" sz="1400" b="1" smtClean="0">
                <a:solidFill>
                  <a:sysClr val="windowText" lastClr="000000"/>
                </a:solidFill>
              </a:rPr>
              <a:t>remove </a:t>
            </a:r>
            <a:r>
              <a:rPr lang="en-GB" sz="1400" b="1" smtClean="0">
                <a:solidFill>
                  <a:sysClr val="windowText" lastClr="000000"/>
                </a:solidFill>
              </a:rPr>
              <a:t>accessories</a:t>
            </a:r>
            <a:r>
              <a:rPr lang="en-GB" sz="1400" b="1" smtClean="0">
                <a:solidFill>
                  <a:sysClr val="windowText" lastClr="000000"/>
                </a:solidFill>
              </a:rPr>
              <a:t> </a:t>
            </a:r>
            <a:r>
              <a:rPr lang="en-GB" sz="1400" smtClean="0">
                <a:solidFill>
                  <a:sysClr val="windowText" lastClr="000000"/>
                </a:solidFill>
              </a:rPr>
              <a:t>button</a:t>
            </a:r>
            <a:endParaRPr lang="en-GB" sz="1400">
              <a:solidFill>
                <a:sysClr val="windowText" lastClr="000000"/>
              </a:solidFill>
            </a:endParaRPr>
          </a:p>
        </p:txBody>
      </p:sp>
      <p:cxnSp>
        <p:nvCxnSpPr>
          <p:cNvPr id="24" name="Straight Arrow Connector 23"/>
          <p:cNvCxnSpPr/>
          <p:nvPr/>
        </p:nvCxnSpPr>
        <p:spPr>
          <a:xfrm flipH="1">
            <a:off x="1979712" y="4869160"/>
            <a:ext cx="12001" cy="43204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ounded Rectangle 24"/>
          <p:cNvSpPr/>
          <p:nvPr/>
        </p:nvSpPr>
        <p:spPr>
          <a:xfrm>
            <a:off x="4644008" y="2924944"/>
            <a:ext cx="3384376" cy="1008112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smtClean="0">
                <a:solidFill>
                  <a:sysClr val="windowText" lastClr="000000"/>
                </a:solidFill>
              </a:rPr>
              <a:t>Hide </a:t>
            </a:r>
            <a:r>
              <a:rPr lang="en-GB" sz="1400" smtClean="0">
                <a:solidFill>
                  <a:sysClr val="windowText" lastClr="000000"/>
                </a:solidFill>
              </a:rPr>
              <a:t>the </a:t>
            </a:r>
            <a:r>
              <a:rPr lang="en-GB" sz="1400" b="1" smtClean="0">
                <a:solidFill>
                  <a:sysClr val="windowText" lastClr="000000"/>
                </a:solidFill>
              </a:rPr>
              <a:t>accessories pack</a:t>
            </a:r>
          </a:p>
          <a:p>
            <a:pPr algn="ctr"/>
            <a:r>
              <a:rPr lang="en-GB" sz="1400" b="1" smtClean="0">
                <a:solidFill>
                  <a:sysClr val="windowText" lastClr="000000"/>
                </a:solidFill>
              </a:rPr>
              <a:t>Hide </a:t>
            </a:r>
            <a:r>
              <a:rPr lang="en-GB" sz="1400" smtClean="0">
                <a:solidFill>
                  <a:sysClr val="windowText" lastClr="000000"/>
                </a:solidFill>
              </a:rPr>
              <a:t>the </a:t>
            </a:r>
            <a:r>
              <a:rPr lang="en-GB" sz="1400" b="1" smtClean="0">
                <a:solidFill>
                  <a:sysClr val="windowText" lastClr="000000"/>
                </a:solidFill>
              </a:rPr>
              <a:t>remove accessories </a:t>
            </a:r>
            <a:r>
              <a:rPr lang="en-GB" sz="1400" smtClean="0">
                <a:solidFill>
                  <a:sysClr val="windowText" lastClr="000000"/>
                </a:solidFill>
              </a:rPr>
              <a:t>button</a:t>
            </a:r>
            <a:endParaRPr lang="en-GB" sz="1400" b="1" smtClean="0">
              <a:solidFill>
                <a:sysClr val="windowText" lastClr="000000"/>
              </a:solidFill>
            </a:endParaRPr>
          </a:p>
          <a:p>
            <a:pPr algn="ctr"/>
            <a:r>
              <a:rPr lang="en-GB" sz="1400" b="1" smtClean="0">
                <a:solidFill>
                  <a:sysClr val="windowText" lastClr="000000"/>
                </a:solidFill>
              </a:rPr>
              <a:t>Show </a:t>
            </a:r>
            <a:r>
              <a:rPr lang="en-GB" sz="1400" smtClean="0">
                <a:solidFill>
                  <a:sysClr val="windowText" lastClr="000000"/>
                </a:solidFill>
              </a:rPr>
              <a:t>the </a:t>
            </a:r>
            <a:r>
              <a:rPr lang="en-GB" sz="1600" b="1" smtClean="0">
                <a:solidFill>
                  <a:sysClr val="windowText" lastClr="000000"/>
                </a:solidFill>
              </a:rPr>
              <a:t>add accessories </a:t>
            </a:r>
            <a:r>
              <a:rPr lang="en-GB" sz="1400" smtClean="0">
                <a:solidFill>
                  <a:sysClr val="windowText" lastClr="000000"/>
                </a:solidFill>
              </a:rPr>
              <a:t>button</a:t>
            </a:r>
          </a:p>
        </p:txBody>
      </p:sp>
      <p:cxnSp>
        <p:nvCxnSpPr>
          <p:cNvPr id="26" name="Straight Arrow Connector 25"/>
          <p:cNvCxnSpPr/>
          <p:nvPr/>
        </p:nvCxnSpPr>
        <p:spPr>
          <a:xfrm flipH="1">
            <a:off x="6444208" y="4869160"/>
            <a:ext cx="12001" cy="43204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itle 1"/>
          <p:cNvSpPr txBox="1">
            <a:spLocks/>
          </p:cNvSpPr>
          <p:nvPr/>
        </p:nvSpPr>
        <p:spPr>
          <a:xfrm>
            <a:off x="683568" y="1"/>
            <a:ext cx="7772400" cy="6206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Opus Programming </a:t>
            </a:r>
            <a:r>
              <a:rPr kumimoji="0" lang="en-GB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with Variables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251520" y="836712"/>
            <a:ext cx="2736304" cy="108012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400" b="1">
              <a:solidFill>
                <a:sysClr val="windowText" lastClr="000000"/>
              </a:solidFill>
            </a:endParaRPr>
          </a:p>
          <a:p>
            <a:r>
              <a:rPr lang="en-GB" sz="1400" b="1">
                <a:solidFill>
                  <a:sysClr val="windowText" lastClr="000000"/>
                </a:solidFill>
              </a:rPr>
              <a:t>bike_price  </a:t>
            </a:r>
            <a:r>
              <a:rPr lang="en-GB" sz="1400" b="1" smtClean="0">
                <a:solidFill>
                  <a:sysClr val="windowText" lastClr="000000"/>
                </a:solidFill>
              </a:rPr>
              <a:t>    =   399</a:t>
            </a:r>
            <a:r>
              <a:rPr lang="en-GB" sz="1400" b="1">
                <a:solidFill>
                  <a:sysClr val="windowText" lastClr="000000"/>
                </a:solidFill>
              </a:rPr>
              <a:t/>
            </a:r>
            <a:br>
              <a:rPr lang="en-GB" sz="1400" b="1">
                <a:solidFill>
                  <a:sysClr val="windowText" lastClr="000000"/>
                </a:solidFill>
              </a:rPr>
            </a:br>
            <a:r>
              <a:rPr lang="en-GB" sz="1400" b="1">
                <a:solidFill>
                  <a:sysClr val="windowText" lastClr="000000"/>
                </a:solidFill>
              </a:rPr>
              <a:t>assessories </a:t>
            </a:r>
            <a:r>
              <a:rPr lang="en-GB" sz="1400" b="1" smtClean="0">
                <a:solidFill>
                  <a:sysClr val="windowText" lastClr="000000"/>
                </a:solidFill>
              </a:rPr>
              <a:t>   =   0</a:t>
            </a:r>
            <a:endParaRPr lang="en-GB" sz="1400" b="1">
              <a:solidFill>
                <a:sysClr val="windowText" lastClr="000000"/>
              </a:solidFill>
            </a:endParaRPr>
          </a:p>
          <a:p>
            <a:r>
              <a:rPr lang="en-GB" sz="1400" b="1">
                <a:solidFill>
                  <a:sysClr val="windowText" lastClr="000000"/>
                </a:solidFill>
              </a:rPr>
              <a:t>model </a:t>
            </a:r>
            <a:r>
              <a:rPr lang="en-GB" sz="1400" b="1" smtClean="0">
                <a:solidFill>
                  <a:sysClr val="windowText" lastClr="000000"/>
                </a:solidFill>
              </a:rPr>
              <a:t>            </a:t>
            </a:r>
            <a:r>
              <a:rPr lang="en-GB" sz="1400" b="1">
                <a:solidFill>
                  <a:sysClr val="windowText" lastClr="000000"/>
                </a:solidFill>
              </a:rPr>
              <a:t>= </a:t>
            </a:r>
            <a:r>
              <a:rPr lang="en-GB" sz="1400" b="1" smtClean="0">
                <a:solidFill>
                  <a:sysClr val="windowText" lastClr="000000"/>
                </a:solidFill>
              </a:rPr>
              <a:t> “</a:t>
            </a:r>
            <a:r>
              <a:rPr lang="en-GB" sz="1400" b="1">
                <a:solidFill>
                  <a:sysClr val="windowText" lastClr="000000"/>
                </a:solidFill>
              </a:rPr>
              <a:t>Basic Silver”</a:t>
            </a:r>
          </a:p>
          <a:p>
            <a:r>
              <a:rPr lang="en-GB" sz="1400" b="1">
                <a:solidFill>
                  <a:sysClr val="windowText" lastClr="000000"/>
                </a:solidFill>
              </a:rPr>
              <a:t>total_price  </a:t>
            </a:r>
            <a:r>
              <a:rPr lang="en-GB" sz="1400" b="1" smtClean="0">
                <a:solidFill>
                  <a:sysClr val="windowText" lastClr="000000"/>
                </a:solidFill>
              </a:rPr>
              <a:t>  =    0</a:t>
            </a:r>
            <a:endParaRPr lang="en-GB" sz="1400" b="1">
              <a:solidFill>
                <a:sysClr val="windowText" lastClr="000000"/>
              </a:solidFill>
            </a:endParaRPr>
          </a:p>
          <a:p>
            <a:endParaRPr lang="en-GB" sz="1400" b="1">
              <a:solidFill>
                <a:sysClr val="windowText" lastClr="00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1628800"/>
            <a:ext cx="161925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6" name="Straight Arrow Connector 15"/>
          <p:cNvCxnSpPr/>
          <p:nvPr/>
        </p:nvCxnSpPr>
        <p:spPr>
          <a:xfrm flipH="1">
            <a:off x="4932040" y="1988840"/>
            <a:ext cx="12001" cy="43204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ounded Rectangle 25"/>
          <p:cNvSpPr/>
          <p:nvPr/>
        </p:nvSpPr>
        <p:spPr>
          <a:xfrm>
            <a:off x="3347864" y="2420888"/>
            <a:ext cx="3384376" cy="864096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smtClean="0">
                <a:solidFill>
                  <a:sysClr val="windowText" lastClr="000000"/>
                </a:solidFill>
              </a:rPr>
              <a:t>Show</a:t>
            </a:r>
            <a:r>
              <a:rPr lang="en-GB" sz="1400" smtClean="0">
                <a:solidFill>
                  <a:sysClr val="windowText" lastClr="000000"/>
                </a:solidFill>
              </a:rPr>
              <a:t> the </a:t>
            </a:r>
            <a:r>
              <a:rPr lang="en-GB" sz="1400" b="1" smtClean="0">
                <a:solidFill>
                  <a:sysClr val="windowText" lastClr="000000"/>
                </a:solidFill>
              </a:rPr>
              <a:t>Purple Flash bike</a:t>
            </a:r>
          </a:p>
          <a:p>
            <a:pPr algn="ctr"/>
            <a:r>
              <a:rPr lang="en-GB" sz="1400" b="1" smtClean="0">
                <a:solidFill>
                  <a:sysClr val="windowText" lastClr="000000"/>
                </a:solidFill>
              </a:rPr>
              <a:t>Hide</a:t>
            </a:r>
            <a:r>
              <a:rPr lang="en-GB" sz="1400" smtClean="0">
                <a:solidFill>
                  <a:sysClr val="windowText" lastClr="000000"/>
                </a:solidFill>
              </a:rPr>
              <a:t> the </a:t>
            </a:r>
            <a:r>
              <a:rPr lang="en-GB" sz="1600" b="1" smtClean="0">
                <a:solidFill>
                  <a:sysClr val="windowText" lastClr="000000"/>
                </a:solidFill>
              </a:rPr>
              <a:t>all other bikes</a:t>
            </a:r>
            <a:endParaRPr lang="en-GB" sz="1400">
              <a:solidFill>
                <a:sysClr val="windowText" lastClr="000000"/>
              </a:solidFill>
            </a:endParaRPr>
          </a:p>
        </p:txBody>
      </p:sp>
      <p:sp>
        <p:nvSpPr>
          <p:cNvPr id="29" name="Title 1"/>
          <p:cNvSpPr txBox="1">
            <a:spLocks/>
          </p:cNvSpPr>
          <p:nvPr/>
        </p:nvSpPr>
        <p:spPr>
          <a:xfrm>
            <a:off x="683568" y="1"/>
            <a:ext cx="7772400" cy="6206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Opus Programming </a:t>
            </a:r>
            <a:r>
              <a:rPr kumimoji="0" lang="en-GB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with Variables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1628800"/>
            <a:ext cx="161925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6" name="Straight Arrow Connector 15"/>
          <p:cNvCxnSpPr/>
          <p:nvPr/>
        </p:nvCxnSpPr>
        <p:spPr>
          <a:xfrm flipH="1">
            <a:off x="4932040" y="1988840"/>
            <a:ext cx="12001" cy="43204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ounded Rectangle 25"/>
          <p:cNvSpPr/>
          <p:nvPr/>
        </p:nvSpPr>
        <p:spPr>
          <a:xfrm>
            <a:off x="3347864" y="2420888"/>
            <a:ext cx="3384376" cy="864096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smtClean="0">
                <a:solidFill>
                  <a:sysClr val="windowText" lastClr="000000"/>
                </a:solidFill>
              </a:rPr>
              <a:t>Show</a:t>
            </a:r>
            <a:r>
              <a:rPr lang="en-GB" sz="1400" smtClean="0">
                <a:solidFill>
                  <a:sysClr val="windowText" lastClr="000000"/>
                </a:solidFill>
              </a:rPr>
              <a:t> the </a:t>
            </a:r>
            <a:r>
              <a:rPr lang="en-GB" sz="1400" b="1" smtClean="0">
                <a:solidFill>
                  <a:sysClr val="windowText" lastClr="000000"/>
                </a:solidFill>
              </a:rPr>
              <a:t>Titanium bike</a:t>
            </a:r>
          </a:p>
          <a:p>
            <a:pPr algn="ctr"/>
            <a:r>
              <a:rPr lang="en-GB" sz="1400" b="1" smtClean="0">
                <a:solidFill>
                  <a:sysClr val="windowText" lastClr="000000"/>
                </a:solidFill>
              </a:rPr>
              <a:t>Hide</a:t>
            </a:r>
            <a:r>
              <a:rPr lang="en-GB" sz="1400" smtClean="0">
                <a:solidFill>
                  <a:sysClr val="windowText" lastClr="000000"/>
                </a:solidFill>
              </a:rPr>
              <a:t> the </a:t>
            </a:r>
            <a:r>
              <a:rPr lang="en-GB" sz="1600" b="1" smtClean="0">
                <a:solidFill>
                  <a:sysClr val="windowText" lastClr="000000"/>
                </a:solidFill>
              </a:rPr>
              <a:t>all other bikes</a:t>
            </a:r>
            <a:endParaRPr lang="en-GB" sz="1400">
              <a:solidFill>
                <a:sysClr val="windowText" lastClr="000000"/>
              </a:solidFill>
            </a:endParaRPr>
          </a:p>
        </p:txBody>
      </p:sp>
      <p:sp>
        <p:nvSpPr>
          <p:cNvPr id="17" name="Title 1"/>
          <p:cNvSpPr txBox="1">
            <a:spLocks/>
          </p:cNvSpPr>
          <p:nvPr/>
        </p:nvSpPr>
        <p:spPr>
          <a:xfrm>
            <a:off x="683568" y="1"/>
            <a:ext cx="7772400" cy="6206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Opus Programming </a:t>
            </a:r>
            <a:r>
              <a:rPr kumimoji="0" lang="en-GB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with Variables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251520" y="836712"/>
            <a:ext cx="2736304" cy="108012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400" b="1">
              <a:solidFill>
                <a:sysClr val="windowText" lastClr="000000"/>
              </a:solidFill>
            </a:endParaRPr>
          </a:p>
          <a:p>
            <a:r>
              <a:rPr lang="en-GB" sz="1400" b="1">
                <a:solidFill>
                  <a:sysClr val="windowText" lastClr="000000"/>
                </a:solidFill>
              </a:rPr>
              <a:t>bike_price  </a:t>
            </a:r>
            <a:r>
              <a:rPr lang="en-GB" sz="1400" b="1" smtClean="0">
                <a:solidFill>
                  <a:sysClr val="windowText" lastClr="000000"/>
                </a:solidFill>
              </a:rPr>
              <a:t>    =   399</a:t>
            </a:r>
            <a:r>
              <a:rPr lang="en-GB" sz="1400" b="1">
                <a:solidFill>
                  <a:sysClr val="windowText" lastClr="000000"/>
                </a:solidFill>
              </a:rPr>
              <a:t/>
            </a:r>
            <a:br>
              <a:rPr lang="en-GB" sz="1400" b="1">
                <a:solidFill>
                  <a:sysClr val="windowText" lastClr="000000"/>
                </a:solidFill>
              </a:rPr>
            </a:br>
            <a:r>
              <a:rPr lang="en-GB" sz="1400" b="1">
                <a:solidFill>
                  <a:sysClr val="windowText" lastClr="000000"/>
                </a:solidFill>
              </a:rPr>
              <a:t>assessories </a:t>
            </a:r>
            <a:r>
              <a:rPr lang="en-GB" sz="1400" b="1" smtClean="0">
                <a:solidFill>
                  <a:sysClr val="windowText" lastClr="000000"/>
                </a:solidFill>
              </a:rPr>
              <a:t>   =   0</a:t>
            </a:r>
            <a:endParaRPr lang="en-GB" sz="1400" b="1">
              <a:solidFill>
                <a:sysClr val="windowText" lastClr="000000"/>
              </a:solidFill>
            </a:endParaRPr>
          </a:p>
          <a:p>
            <a:r>
              <a:rPr lang="en-GB" sz="1400" b="1">
                <a:solidFill>
                  <a:sysClr val="windowText" lastClr="000000"/>
                </a:solidFill>
              </a:rPr>
              <a:t>model </a:t>
            </a:r>
            <a:r>
              <a:rPr lang="en-GB" sz="1400" b="1" smtClean="0">
                <a:solidFill>
                  <a:sysClr val="windowText" lastClr="000000"/>
                </a:solidFill>
              </a:rPr>
              <a:t>            </a:t>
            </a:r>
            <a:r>
              <a:rPr lang="en-GB" sz="1400" b="1">
                <a:solidFill>
                  <a:sysClr val="windowText" lastClr="000000"/>
                </a:solidFill>
              </a:rPr>
              <a:t>= </a:t>
            </a:r>
            <a:r>
              <a:rPr lang="en-GB" sz="1400" b="1" smtClean="0">
                <a:solidFill>
                  <a:sysClr val="windowText" lastClr="000000"/>
                </a:solidFill>
              </a:rPr>
              <a:t> “</a:t>
            </a:r>
            <a:r>
              <a:rPr lang="en-GB" sz="1400" b="1">
                <a:solidFill>
                  <a:sysClr val="windowText" lastClr="000000"/>
                </a:solidFill>
              </a:rPr>
              <a:t>Basic Silver”</a:t>
            </a:r>
          </a:p>
          <a:p>
            <a:r>
              <a:rPr lang="en-GB" sz="1400" b="1">
                <a:solidFill>
                  <a:sysClr val="windowText" lastClr="000000"/>
                </a:solidFill>
              </a:rPr>
              <a:t>total_price  </a:t>
            </a:r>
            <a:r>
              <a:rPr lang="en-GB" sz="1400" b="1" smtClean="0">
                <a:solidFill>
                  <a:sysClr val="windowText" lastClr="000000"/>
                </a:solidFill>
              </a:rPr>
              <a:t>  =    0</a:t>
            </a:r>
            <a:endParaRPr lang="en-GB" sz="1400" b="1">
              <a:solidFill>
                <a:sysClr val="windowText" lastClr="000000"/>
              </a:solidFill>
            </a:endParaRPr>
          </a:p>
          <a:p>
            <a:endParaRPr lang="en-GB" sz="1400" b="1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1628800"/>
            <a:ext cx="161925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6" name="Straight Arrow Connector 15"/>
          <p:cNvCxnSpPr/>
          <p:nvPr/>
        </p:nvCxnSpPr>
        <p:spPr>
          <a:xfrm flipH="1">
            <a:off x="4932040" y="1988840"/>
            <a:ext cx="12001" cy="43204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ounded Rectangle 19"/>
          <p:cNvSpPr/>
          <p:nvPr/>
        </p:nvSpPr>
        <p:spPr>
          <a:xfrm>
            <a:off x="3491880" y="4653136"/>
            <a:ext cx="2736304" cy="50405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smtClean="0">
                <a:solidFill>
                  <a:sysClr val="windowText" lastClr="000000"/>
                </a:solidFill>
              </a:rPr>
              <a:t>bike_price     </a:t>
            </a:r>
            <a:r>
              <a:rPr lang="en-GB" sz="1400" b="1" smtClean="0">
                <a:solidFill>
                  <a:sysClr val="windowText" lastClr="000000"/>
                </a:solidFill>
              </a:rPr>
              <a:t>=    499</a:t>
            </a:r>
            <a:endParaRPr lang="en-GB" sz="1400" b="1">
              <a:solidFill>
                <a:sysClr val="windowText" lastClr="000000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3491880" y="3717032"/>
            <a:ext cx="2736304" cy="50405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smtClean="0">
                <a:solidFill>
                  <a:sysClr val="windowText" lastClr="000000"/>
                </a:solidFill>
              </a:rPr>
              <a:t>model     =  “Titanium”</a:t>
            </a:r>
            <a:endParaRPr lang="en-GB" sz="1400" b="1">
              <a:solidFill>
                <a:sysClr val="windowText" lastClr="000000"/>
              </a:solidFill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3275856" y="5589240"/>
            <a:ext cx="3384376" cy="50405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smtClean="0">
                <a:solidFill>
                  <a:sysClr val="windowText" lastClr="000000"/>
                </a:solidFill>
              </a:rPr>
              <a:t>total_price  =  bike_price  +  accessories</a:t>
            </a:r>
            <a:endParaRPr lang="en-GB" sz="1400" b="1">
              <a:solidFill>
                <a:sysClr val="windowText" lastClr="000000"/>
              </a:solidFill>
            </a:endParaRPr>
          </a:p>
        </p:txBody>
      </p:sp>
      <p:cxnSp>
        <p:nvCxnSpPr>
          <p:cNvPr id="24" name="Straight Arrow Connector 23"/>
          <p:cNvCxnSpPr/>
          <p:nvPr/>
        </p:nvCxnSpPr>
        <p:spPr>
          <a:xfrm flipH="1">
            <a:off x="4932040" y="4221088"/>
            <a:ext cx="12001" cy="43204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H="1">
            <a:off x="4932040" y="5157192"/>
            <a:ext cx="12001" cy="43204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ounded Rectangle 25"/>
          <p:cNvSpPr/>
          <p:nvPr/>
        </p:nvSpPr>
        <p:spPr>
          <a:xfrm>
            <a:off x="3347864" y="2420888"/>
            <a:ext cx="3384376" cy="864096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smtClean="0">
                <a:solidFill>
                  <a:sysClr val="windowText" lastClr="000000"/>
                </a:solidFill>
              </a:rPr>
              <a:t>Show</a:t>
            </a:r>
            <a:r>
              <a:rPr lang="en-GB" sz="1400" smtClean="0">
                <a:solidFill>
                  <a:sysClr val="windowText" lastClr="000000"/>
                </a:solidFill>
              </a:rPr>
              <a:t> the </a:t>
            </a:r>
            <a:r>
              <a:rPr lang="en-GB" sz="1400" b="1" smtClean="0">
                <a:solidFill>
                  <a:sysClr val="windowText" lastClr="000000"/>
                </a:solidFill>
              </a:rPr>
              <a:t>Titanium bike</a:t>
            </a:r>
          </a:p>
          <a:p>
            <a:pPr algn="ctr"/>
            <a:r>
              <a:rPr lang="en-GB" sz="1400" b="1" smtClean="0">
                <a:solidFill>
                  <a:sysClr val="windowText" lastClr="000000"/>
                </a:solidFill>
              </a:rPr>
              <a:t>Hide</a:t>
            </a:r>
            <a:r>
              <a:rPr lang="en-GB" sz="1400" smtClean="0">
                <a:solidFill>
                  <a:sysClr val="windowText" lastClr="000000"/>
                </a:solidFill>
              </a:rPr>
              <a:t> the </a:t>
            </a:r>
            <a:r>
              <a:rPr lang="en-GB" sz="1600" b="1" smtClean="0">
                <a:solidFill>
                  <a:sysClr val="windowText" lastClr="000000"/>
                </a:solidFill>
              </a:rPr>
              <a:t>all other bikes</a:t>
            </a:r>
            <a:endParaRPr lang="en-GB" sz="1400">
              <a:solidFill>
                <a:sysClr val="windowText" lastClr="000000"/>
              </a:solidFill>
            </a:endParaRPr>
          </a:p>
        </p:txBody>
      </p:sp>
      <p:cxnSp>
        <p:nvCxnSpPr>
          <p:cNvPr id="27" name="Straight Arrow Connector 26"/>
          <p:cNvCxnSpPr/>
          <p:nvPr/>
        </p:nvCxnSpPr>
        <p:spPr>
          <a:xfrm flipH="1">
            <a:off x="4932040" y="3284984"/>
            <a:ext cx="12001" cy="43204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/>
          <p:cNvSpPr txBox="1">
            <a:spLocks/>
          </p:cNvSpPr>
          <p:nvPr/>
        </p:nvSpPr>
        <p:spPr>
          <a:xfrm>
            <a:off x="683568" y="1"/>
            <a:ext cx="7772400" cy="6206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Opus Programming </a:t>
            </a:r>
            <a:r>
              <a:rPr kumimoji="0" lang="en-GB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with Variables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251520" y="836712"/>
            <a:ext cx="2736304" cy="108012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400" b="1">
              <a:solidFill>
                <a:sysClr val="windowText" lastClr="000000"/>
              </a:solidFill>
            </a:endParaRPr>
          </a:p>
          <a:p>
            <a:r>
              <a:rPr lang="en-GB" sz="1400" b="1">
                <a:solidFill>
                  <a:sysClr val="windowText" lastClr="000000"/>
                </a:solidFill>
              </a:rPr>
              <a:t>bike_price  </a:t>
            </a:r>
            <a:r>
              <a:rPr lang="en-GB" sz="1400" b="1" smtClean="0">
                <a:solidFill>
                  <a:sysClr val="windowText" lastClr="000000"/>
                </a:solidFill>
              </a:rPr>
              <a:t>    =   399</a:t>
            </a:r>
            <a:r>
              <a:rPr lang="en-GB" sz="1400" b="1">
                <a:solidFill>
                  <a:sysClr val="windowText" lastClr="000000"/>
                </a:solidFill>
              </a:rPr>
              <a:t/>
            </a:r>
            <a:br>
              <a:rPr lang="en-GB" sz="1400" b="1">
                <a:solidFill>
                  <a:sysClr val="windowText" lastClr="000000"/>
                </a:solidFill>
              </a:rPr>
            </a:br>
            <a:r>
              <a:rPr lang="en-GB" sz="1400" b="1">
                <a:solidFill>
                  <a:sysClr val="windowText" lastClr="000000"/>
                </a:solidFill>
              </a:rPr>
              <a:t>assessories </a:t>
            </a:r>
            <a:r>
              <a:rPr lang="en-GB" sz="1400" b="1" smtClean="0">
                <a:solidFill>
                  <a:sysClr val="windowText" lastClr="000000"/>
                </a:solidFill>
              </a:rPr>
              <a:t>   =   0</a:t>
            </a:r>
            <a:endParaRPr lang="en-GB" sz="1400" b="1">
              <a:solidFill>
                <a:sysClr val="windowText" lastClr="000000"/>
              </a:solidFill>
            </a:endParaRPr>
          </a:p>
          <a:p>
            <a:r>
              <a:rPr lang="en-GB" sz="1400" b="1">
                <a:solidFill>
                  <a:sysClr val="windowText" lastClr="000000"/>
                </a:solidFill>
              </a:rPr>
              <a:t>model </a:t>
            </a:r>
            <a:r>
              <a:rPr lang="en-GB" sz="1400" b="1" smtClean="0">
                <a:solidFill>
                  <a:sysClr val="windowText" lastClr="000000"/>
                </a:solidFill>
              </a:rPr>
              <a:t>            </a:t>
            </a:r>
            <a:r>
              <a:rPr lang="en-GB" sz="1400" b="1">
                <a:solidFill>
                  <a:sysClr val="windowText" lastClr="000000"/>
                </a:solidFill>
              </a:rPr>
              <a:t>= </a:t>
            </a:r>
            <a:r>
              <a:rPr lang="en-GB" sz="1400" b="1" smtClean="0">
                <a:solidFill>
                  <a:sysClr val="windowText" lastClr="000000"/>
                </a:solidFill>
              </a:rPr>
              <a:t> “</a:t>
            </a:r>
            <a:r>
              <a:rPr lang="en-GB" sz="1400" b="1">
                <a:solidFill>
                  <a:sysClr val="windowText" lastClr="000000"/>
                </a:solidFill>
              </a:rPr>
              <a:t>Basic Silver”</a:t>
            </a:r>
          </a:p>
          <a:p>
            <a:r>
              <a:rPr lang="en-GB" sz="1400" b="1">
                <a:solidFill>
                  <a:sysClr val="windowText" lastClr="000000"/>
                </a:solidFill>
              </a:rPr>
              <a:t>total_price  </a:t>
            </a:r>
            <a:r>
              <a:rPr lang="en-GB" sz="1400" b="1" smtClean="0">
                <a:solidFill>
                  <a:sysClr val="windowText" lastClr="000000"/>
                </a:solidFill>
              </a:rPr>
              <a:t>  =    0</a:t>
            </a:r>
            <a:endParaRPr lang="en-GB" sz="1400" b="1">
              <a:solidFill>
                <a:sysClr val="windowText" lastClr="000000"/>
              </a:solidFill>
            </a:endParaRPr>
          </a:p>
          <a:p>
            <a:endParaRPr lang="en-GB" sz="1400" b="1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1628800"/>
            <a:ext cx="161925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6" name="Straight Arrow Connector 15"/>
          <p:cNvCxnSpPr/>
          <p:nvPr/>
        </p:nvCxnSpPr>
        <p:spPr>
          <a:xfrm flipH="1">
            <a:off x="4932040" y="1988840"/>
            <a:ext cx="12001" cy="43204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ounded Rectangle 19"/>
          <p:cNvSpPr/>
          <p:nvPr/>
        </p:nvSpPr>
        <p:spPr>
          <a:xfrm>
            <a:off x="3491880" y="4653136"/>
            <a:ext cx="2736304" cy="50405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smtClean="0">
                <a:solidFill>
                  <a:sysClr val="windowText" lastClr="000000"/>
                </a:solidFill>
              </a:rPr>
              <a:t>bike_price     </a:t>
            </a:r>
            <a:r>
              <a:rPr lang="en-GB" sz="1400" b="1" smtClean="0">
                <a:solidFill>
                  <a:sysClr val="windowText" lastClr="000000"/>
                </a:solidFill>
              </a:rPr>
              <a:t>=    399</a:t>
            </a:r>
            <a:endParaRPr lang="en-GB" sz="1400" b="1">
              <a:solidFill>
                <a:sysClr val="windowText" lastClr="000000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3491880" y="3717032"/>
            <a:ext cx="2736304" cy="50405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smtClean="0">
                <a:solidFill>
                  <a:sysClr val="windowText" lastClr="000000"/>
                </a:solidFill>
              </a:rPr>
              <a:t>model     =  “Purple  Flash”</a:t>
            </a:r>
            <a:endParaRPr lang="en-GB" sz="1400" b="1">
              <a:solidFill>
                <a:sysClr val="windowText" lastClr="000000"/>
              </a:solidFill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3275856" y="5589240"/>
            <a:ext cx="3384376" cy="50405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smtClean="0">
                <a:solidFill>
                  <a:sysClr val="windowText" lastClr="000000"/>
                </a:solidFill>
              </a:rPr>
              <a:t>total_price  =  bike_price  +  accessories</a:t>
            </a:r>
            <a:endParaRPr lang="en-GB" sz="1400" b="1">
              <a:solidFill>
                <a:sysClr val="windowText" lastClr="000000"/>
              </a:solidFill>
            </a:endParaRPr>
          </a:p>
        </p:txBody>
      </p:sp>
      <p:cxnSp>
        <p:nvCxnSpPr>
          <p:cNvPr id="24" name="Straight Arrow Connector 23"/>
          <p:cNvCxnSpPr/>
          <p:nvPr/>
        </p:nvCxnSpPr>
        <p:spPr>
          <a:xfrm flipH="1">
            <a:off x="4932040" y="4221088"/>
            <a:ext cx="12001" cy="43204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H="1">
            <a:off x="4932040" y="5157192"/>
            <a:ext cx="12001" cy="43204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ounded Rectangle 25"/>
          <p:cNvSpPr/>
          <p:nvPr/>
        </p:nvSpPr>
        <p:spPr>
          <a:xfrm>
            <a:off x="3347864" y="2420888"/>
            <a:ext cx="3384376" cy="864096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smtClean="0">
                <a:solidFill>
                  <a:sysClr val="windowText" lastClr="000000"/>
                </a:solidFill>
              </a:rPr>
              <a:t>Show</a:t>
            </a:r>
            <a:r>
              <a:rPr lang="en-GB" sz="1400" smtClean="0">
                <a:solidFill>
                  <a:sysClr val="windowText" lastClr="000000"/>
                </a:solidFill>
              </a:rPr>
              <a:t> the </a:t>
            </a:r>
            <a:r>
              <a:rPr lang="en-GB" sz="1400" b="1" smtClean="0">
                <a:solidFill>
                  <a:sysClr val="windowText" lastClr="000000"/>
                </a:solidFill>
              </a:rPr>
              <a:t>Purple Flash bike</a:t>
            </a:r>
          </a:p>
          <a:p>
            <a:pPr algn="ctr"/>
            <a:r>
              <a:rPr lang="en-GB" sz="1400" b="1" smtClean="0">
                <a:solidFill>
                  <a:sysClr val="windowText" lastClr="000000"/>
                </a:solidFill>
              </a:rPr>
              <a:t>Hide</a:t>
            </a:r>
            <a:r>
              <a:rPr lang="en-GB" sz="1400" smtClean="0">
                <a:solidFill>
                  <a:sysClr val="windowText" lastClr="000000"/>
                </a:solidFill>
              </a:rPr>
              <a:t> the </a:t>
            </a:r>
            <a:r>
              <a:rPr lang="en-GB" sz="1600" b="1" smtClean="0">
                <a:solidFill>
                  <a:sysClr val="windowText" lastClr="000000"/>
                </a:solidFill>
              </a:rPr>
              <a:t>all other bikes</a:t>
            </a:r>
            <a:endParaRPr lang="en-GB" sz="1400">
              <a:solidFill>
                <a:sysClr val="windowText" lastClr="000000"/>
              </a:solidFill>
            </a:endParaRPr>
          </a:p>
        </p:txBody>
      </p:sp>
      <p:cxnSp>
        <p:nvCxnSpPr>
          <p:cNvPr id="27" name="Straight Arrow Connector 26"/>
          <p:cNvCxnSpPr/>
          <p:nvPr/>
        </p:nvCxnSpPr>
        <p:spPr>
          <a:xfrm flipH="1">
            <a:off x="4932040" y="3284984"/>
            <a:ext cx="12001" cy="43204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/>
          <p:cNvSpPr txBox="1">
            <a:spLocks/>
          </p:cNvSpPr>
          <p:nvPr/>
        </p:nvSpPr>
        <p:spPr>
          <a:xfrm>
            <a:off x="683568" y="1"/>
            <a:ext cx="7772400" cy="6206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Opus Programming </a:t>
            </a:r>
            <a:r>
              <a:rPr kumimoji="0" lang="en-GB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with Variables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251520" y="836712"/>
            <a:ext cx="2736304" cy="108012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400" b="1">
              <a:solidFill>
                <a:sysClr val="windowText" lastClr="000000"/>
              </a:solidFill>
            </a:endParaRPr>
          </a:p>
          <a:p>
            <a:r>
              <a:rPr lang="en-GB" sz="1400" b="1">
                <a:solidFill>
                  <a:sysClr val="windowText" lastClr="000000"/>
                </a:solidFill>
              </a:rPr>
              <a:t>bike_price  </a:t>
            </a:r>
            <a:r>
              <a:rPr lang="en-GB" sz="1400" b="1" smtClean="0">
                <a:solidFill>
                  <a:sysClr val="windowText" lastClr="000000"/>
                </a:solidFill>
              </a:rPr>
              <a:t>    =   399</a:t>
            </a:r>
            <a:r>
              <a:rPr lang="en-GB" sz="1400" b="1">
                <a:solidFill>
                  <a:sysClr val="windowText" lastClr="000000"/>
                </a:solidFill>
              </a:rPr>
              <a:t/>
            </a:r>
            <a:br>
              <a:rPr lang="en-GB" sz="1400" b="1">
                <a:solidFill>
                  <a:sysClr val="windowText" lastClr="000000"/>
                </a:solidFill>
              </a:rPr>
            </a:br>
            <a:r>
              <a:rPr lang="en-GB" sz="1400" b="1">
                <a:solidFill>
                  <a:sysClr val="windowText" lastClr="000000"/>
                </a:solidFill>
              </a:rPr>
              <a:t>assessories </a:t>
            </a:r>
            <a:r>
              <a:rPr lang="en-GB" sz="1400" b="1" smtClean="0">
                <a:solidFill>
                  <a:sysClr val="windowText" lastClr="000000"/>
                </a:solidFill>
              </a:rPr>
              <a:t>   =   0</a:t>
            </a:r>
            <a:endParaRPr lang="en-GB" sz="1400" b="1">
              <a:solidFill>
                <a:sysClr val="windowText" lastClr="000000"/>
              </a:solidFill>
            </a:endParaRPr>
          </a:p>
          <a:p>
            <a:r>
              <a:rPr lang="en-GB" sz="1400" b="1">
                <a:solidFill>
                  <a:sysClr val="windowText" lastClr="000000"/>
                </a:solidFill>
              </a:rPr>
              <a:t>model </a:t>
            </a:r>
            <a:r>
              <a:rPr lang="en-GB" sz="1400" b="1" smtClean="0">
                <a:solidFill>
                  <a:sysClr val="windowText" lastClr="000000"/>
                </a:solidFill>
              </a:rPr>
              <a:t>            </a:t>
            </a:r>
            <a:r>
              <a:rPr lang="en-GB" sz="1400" b="1">
                <a:solidFill>
                  <a:sysClr val="windowText" lastClr="000000"/>
                </a:solidFill>
              </a:rPr>
              <a:t>= </a:t>
            </a:r>
            <a:r>
              <a:rPr lang="en-GB" sz="1400" b="1" smtClean="0">
                <a:solidFill>
                  <a:sysClr val="windowText" lastClr="000000"/>
                </a:solidFill>
              </a:rPr>
              <a:t> “</a:t>
            </a:r>
            <a:r>
              <a:rPr lang="en-GB" sz="1400" b="1">
                <a:solidFill>
                  <a:sysClr val="windowText" lastClr="000000"/>
                </a:solidFill>
              </a:rPr>
              <a:t>Basic Silver”</a:t>
            </a:r>
          </a:p>
          <a:p>
            <a:r>
              <a:rPr lang="en-GB" sz="1400" b="1">
                <a:solidFill>
                  <a:sysClr val="windowText" lastClr="000000"/>
                </a:solidFill>
              </a:rPr>
              <a:t>total_price  </a:t>
            </a:r>
            <a:r>
              <a:rPr lang="en-GB" sz="1400" b="1" smtClean="0">
                <a:solidFill>
                  <a:sysClr val="windowText" lastClr="000000"/>
                </a:solidFill>
              </a:rPr>
              <a:t>  =    0</a:t>
            </a:r>
            <a:endParaRPr lang="en-GB" sz="1400" b="1">
              <a:solidFill>
                <a:sysClr val="windowText" lastClr="000000"/>
              </a:solidFill>
            </a:endParaRPr>
          </a:p>
          <a:p>
            <a:endParaRPr lang="en-GB" sz="1400" b="1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502</TotalTime>
  <Words>258</Words>
  <Application>Microsoft Office PowerPoint</Application>
  <PresentationFormat>On-screen Show (4:3)</PresentationFormat>
  <Paragraphs>88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Opus Programming with Variables</vt:lpstr>
      <vt:lpstr>Opus Programming with Variables</vt:lpstr>
      <vt:lpstr>Opus Programming with Variables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Opus Programming with Variables</dc:title>
  <dc:creator>doug</dc:creator>
  <cp:lastModifiedBy>doug</cp:lastModifiedBy>
  <cp:revision>56</cp:revision>
  <dcterms:created xsi:type="dcterms:W3CDTF">2013-05-11T09:38:00Z</dcterms:created>
  <dcterms:modified xsi:type="dcterms:W3CDTF">2013-05-11T18:00:43Z</dcterms:modified>
</cp:coreProperties>
</file>